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6" r:id="rId6"/>
    <p:sldId id="277" r:id="rId7"/>
    <p:sldId id="280" r:id="rId8"/>
    <p:sldId id="278" r:id="rId9"/>
    <p:sldId id="265" r:id="rId10"/>
    <p:sldId id="270" r:id="rId11"/>
    <p:sldId id="271" r:id="rId12"/>
    <p:sldId id="281" r:id="rId13"/>
    <p:sldId id="279" r:id="rId14"/>
    <p:sldId id="273" r:id="rId15"/>
    <p:sldId id="26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Li" initials="EL" lastIdx="1" clrIdx="0">
    <p:extLst>
      <p:ext uri="{19B8F6BF-5375-455C-9EA6-DF929625EA0E}">
        <p15:presenceInfo xmlns:p15="http://schemas.microsoft.com/office/powerpoint/2012/main" userId="S::eric.li@kaikutek.com::98b6bc98-da5a-46c3-8885-02ca57d143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5C"/>
    <a:srgbClr val="02101F"/>
    <a:srgbClr val="033047"/>
    <a:srgbClr val="021325"/>
    <a:srgbClr val="001B50"/>
    <a:srgbClr val="102D6E"/>
    <a:srgbClr val="09193D"/>
    <a:srgbClr val="00FFFF"/>
    <a:srgbClr val="F3FAF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 flip="none" rotWithShape="1">
          <a:gsLst>
            <a:gs pos="56000">
              <a:srgbClr val="000000"/>
            </a:gs>
            <a:gs pos="94000">
              <a:srgbClr val="005C71"/>
            </a:gs>
            <a:gs pos="80000">
              <a:srgbClr val="002060">
                <a:lumMod val="65000"/>
              </a:srgbClr>
            </a:gs>
            <a:gs pos="100000">
              <a:srgbClr val="00FFFF">
                <a:lumMod val="63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;p30"/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917460" y="-316356"/>
            <a:ext cx="42745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4171" y="0"/>
            <a:ext cx="6594021" cy="6858000"/>
          </a:xfrm>
          <a:prstGeom prst="rect">
            <a:avLst/>
          </a:prstGeom>
          <a:gradFill>
            <a:gsLst>
              <a:gs pos="32000">
                <a:srgbClr val="000000"/>
              </a:gs>
              <a:gs pos="93000">
                <a:srgbClr val="001842"/>
              </a:gs>
              <a:gs pos="68000">
                <a:srgbClr val="002060">
                  <a:lumMod val="68000"/>
                </a:srgbClr>
              </a:gs>
              <a:gs pos="100000">
                <a:srgbClr val="00FFFF">
                  <a:lumMod val="63000"/>
                </a:srgbClr>
              </a:gs>
            </a:gsLst>
            <a:lin ang="0" scaled="1"/>
          </a:gradFill>
        </p:spPr>
      </p:pic>
      <p:grpSp>
        <p:nvGrpSpPr>
          <p:cNvPr id="12" name="群組 11"/>
          <p:cNvGrpSpPr/>
          <p:nvPr userDrawn="1"/>
        </p:nvGrpSpPr>
        <p:grpSpPr>
          <a:xfrm>
            <a:off x="9438300" y="193035"/>
            <a:ext cx="2060456" cy="546621"/>
            <a:chOff x="9740383" y="89834"/>
            <a:chExt cx="2284192" cy="615793"/>
          </a:xfrm>
        </p:grpSpPr>
        <p:pic>
          <p:nvPicPr>
            <p:cNvPr id="10" name="圖片 9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384" y="266700"/>
              <a:ext cx="2284191" cy="43892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63"/>
            <a:stretch/>
          </p:blipFill>
          <p:spPr>
            <a:xfrm>
              <a:off x="9740383" y="89834"/>
              <a:ext cx="2284191" cy="176866"/>
            </a:xfrm>
            <a:prstGeom prst="rect">
              <a:avLst/>
            </a:prstGeom>
          </p:spPr>
        </p:pic>
      </p:grp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38700" y="4968092"/>
            <a:ext cx="6642100" cy="1175079"/>
          </a:xfrm>
        </p:spPr>
        <p:txBody>
          <a:bodyPr anchor="ctr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33900" y="2304255"/>
            <a:ext cx="6946900" cy="2514874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116419" y="6414871"/>
            <a:ext cx="59613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00" b="1" i="1" dirty="0">
                <a:solidFill>
                  <a:srgbClr val="00FFFF"/>
                </a:solidFill>
                <a:latin typeface="+mn-lt"/>
              </a:rPr>
              <a:t>Echoing the Future – Bridging the World</a:t>
            </a:r>
            <a:endParaRPr lang="zh-TW" altLang="en-US" sz="1900" b="1" i="1" dirty="0">
              <a:solidFill>
                <a:srgbClr val="00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356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49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20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1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1542" y="-181429"/>
            <a:ext cx="1494972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0711543" y="0"/>
            <a:ext cx="1480458" cy="642839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58663" y="6563323"/>
            <a:ext cx="4170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spc="0" baseline="0" dirty="0">
                <a:solidFill>
                  <a:schemeClr val="bg1"/>
                </a:solidFill>
              </a:rPr>
              <a:t>@Copyright 2021 </a:t>
            </a:r>
            <a:r>
              <a:rPr lang="en-US" altLang="zh-TW" sz="900" spc="0" baseline="0" dirty="0" err="1">
                <a:solidFill>
                  <a:schemeClr val="bg1"/>
                </a:solidFill>
              </a:rPr>
              <a:t>KaiKuTek</a:t>
            </a:r>
            <a:r>
              <a:rPr lang="en-US" altLang="zh-TW" sz="900" spc="0" baseline="0" dirty="0">
                <a:solidFill>
                  <a:schemeClr val="bg1"/>
                </a:solidFill>
              </a:rPr>
              <a:t> INC.. All Rights Reserved.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940789" y="647925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00FFFF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00FFFF"/>
                </a:solidFill>
              </a:rPr>
              <a:t> the Future – Bridging the World</a:t>
            </a:r>
            <a:endParaRPr lang="zh-TW" altLang="en-US" sz="1600" i="1" dirty="0">
              <a:solidFill>
                <a:srgbClr val="00FFFF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09" y="6378770"/>
            <a:ext cx="1420951" cy="374155"/>
          </a:xfrm>
          <a:prstGeom prst="rect">
            <a:avLst/>
          </a:prstGeom>
        </p:spPr>
      </p:pic>
      <p:sp>
        <p:nvSpPr>
          <p:cNvPr id="13" name="文字方塊 12"/>
          <p:cNvSpPr txBox="1"/>
          <p:nvPr userDrawn="1"/>
        </p:nvSpPr>
        <p:spPr>
          <a:xfrm>
            <a:off x="10121900" y="50800"/>
            <a:ext cx="148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</a:rPr>
              <a:t>Confidential</a:t>
            </a:r>
            <a:endParaRPr lang="zh-TW" altLang="en-US" b="1" i="1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421" y="6428398"/>
            <a:ext cx="1652759" cy="350385"/>
          </a:xfrm>
          <a:prstGeom prst="rect">
            <a:avLst/>
          </a:prstGeom>
        </p:spPr>
      </p:pic>
      <p:sp>
        <p:nvSpPr>
          <p:cNvPr id="15" name="文字方塊 14"/>
          <p:cNvSpPr txBox="1"/>
          <p:nvPr userDrawn="1"/>
        </p:nvSpPr>
        <p:spPr>
          <a:xfrm>
            <a:off x="2500313" y="6513512"/>
            <a:ext cx="44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‧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476907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8603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03"/>
          <a:stretch/>
        </p:blipFill>
        <p:spPr>
          <a:xfrm flipH="1">
            <a:off x="3990699" y="0"/>
            <a:ext cx="8201301" cy="1263242"/>
          </a:xfrm>
          <a:prstGeom prst="rect">
            <a:avLst/>
          </a:prstGeom>
        </p:spPr>
      </p:pic>
      <p:grpSp>
        <p:nvGrpSpPr>
          <p:cNvPr id="6" name="群組 5"/>
          <p:cNvGrpSpPr/>
          <p:nvPr userDrawn="1"/>
        </p:nvGrpSpPr>
        <p:grpSpPr>
          <a:xfrm>
            <a:off x="-1" y="0"/>
            <a:ext cx="4556034" cy="6858000"/>
            <a:chOff x="-1" y="0"/>
            <a:chExt cx="4223657" cy="6858000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2"/>
            <a:stretch/>
          </p:blipFill>
          <p:spPr>
            <a:xfrm rot="5400000">
              <a:off x="-1317172" y="1317172"/>
              <a:ext cx="6858000" cy="4223656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1" y="0"/>
              <a:ext cx="4223657" cy="6858000"/>
            </a:xfrm>
            <a:prstGeom prst="rect">
              <a:avLst/>
            </a:prstGeom>
            <a:solidFill>
              <a:srgbClr val="00206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862286" y="2624431"/>
            <a:ext cx="7166201" cy="1325563"/>
          </a:xfrm>
        </p:spPr>
        <p:txBody>
          <a:bodyPr/>
          <a:lstStyle>
            <a:lvl1pPr>
              <a:defRPr b="1">
                <a:latin typeface="Candara" panose="020E0502030303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4556033" y="6595873"/>
            <a:ext cx="3201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@Copyright 2021 JMicron Technology Corp &amp; </a:t>
            </a:r>
            <a:r>
              <a:rPr lang="en-US" altLang="zh-TW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KaiKuTek</a:t>
            </a:r>
            <a:r>
              <a:rPr lang="en-US" altLang="zh-TW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INC.</a:t>
            </a:r>
            <a:r>
              <a:rPr lang="en-US" altLang="zh-TW" sz="7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All Rights Reserved.</a:t>
            </a:r>
            <a:endParaRPr lang="zh-TW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98" y="179986"/>
            <a:ext cx="1741814" cy="458642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7984331" y="650211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102D6E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102D6E"/>
                </a:solidFill>
              </a:rPr>
              <a:t> the Future – Bridging the World</a:t>
            </a:r>
            <a:endParaRPr lang="zh-TW" altLang="en-US" sz="1600" i="1" dirty="0">
              <a:solidFill>
                <a:srgbClr val="102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2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67096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03"/>
          <a:stretch/>
        </p:blipFill>
        <p:spPr>
          <a:xfrm flipH="1">
            <a:off x="3990699" y="0"/>
            <a:ext cx="8201301" cy="12632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3797" y="0"/>
            <a:ext cx="4553298" cy="6858000"/>
          </a:xfrm>
          <a:prstGeom prst="rect">
            <a:avLst/>
          </a:prstGeom>
          <a:solidFill>
            <a:srgbClr val="001F5C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5153479" y="6595872"/>
            <a:ext cx="2875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@Copyright 2021 </a:t>
            </a:r>
            <a:r>
              <a:rPr lang="en-US" altLang="zh-TW" sz="9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KaiKuTeK</a:t>
            </a:r>
            <a:r>
              <a:rPr lang="en-US" altLang="zh-TW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INC.</a:t>
            </a:r>
            <a:r>
              <a:rPr lang="en-US" altLang="zh-TW" sz="9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All Rights Reserved.</a:t>
            </a:r>
            <a:endParaRPr lang="zh-TW" altLang="en-US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984331" y="650211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102D6E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102D6E"/>
                </a:solidFill>
              </a:rPr>
              <a:t> the Future – Bridging the World</a:t>
            </a:r>
            <a:endParaRPr lang="zh-TW" altLang="en-US" sz="1600" i="1" dirty="0">
              <a:solidFill>
                <a:srgbClr val="102D6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388" y="2624137"/>
            <a:ext cx="3932237" cy="160020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19750" y="1352550"/>
            <a:ext cx="5735638" cy="3962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101" y="266700"/>
            <a:ext cx="1794079" cy="37724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" y="224256"/>
            <a:ext cx="1703040" cy="385890"/>
          </a:xfrm>
          <a:prstGeom prst="rect">
            <a:avLst/>
          </a:prstGeom>
        </p:spPr>
      </p:pic>
      <p:sp>
        <p:nvSpPr>
          <p:cNvPr id="17" name="文字方塊 16"/>
          <p:cNvSpPr txBox="1"/>
          <p:nvPr userDrawn="1"/>
        </p:nvSpPr>
        <p:spPr>
          <a:xfrm>
            <a:off x="2043113" y="328612"/>
            <a:ext cx="44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‧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791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286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07" b="5210"/>
          <a:stretch/>
        </p:blipFill>
        <p:spPr>
          <a:xfrm>
            <a:off x="0" y="0"/>
            <a:ext cx="12189632" cy="6858000"/>
          </a:xfrm>
          <a:prstGeom prst="rect">
            <a:avLst/>
          </a:prstGeom>
        </p:spPr>
      </p:pic>
      <p:sp>
        <p:nvSpPr>
          <p:cNvPr id="8" name="文字方塊 7"/>
          <p:cNvSpPr txBox="1"/>
          <p:nvPr userDrawn="1"/>
        </p:nvSpPr>
        <p:spPr>
          <a:xfrm>
            <a:off x="8331200" y="3971487"/>
            <a:ext cx="36619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solidFill>
                  <a:schemeClr val="bg1"/>
                </a:solidFill>
                <a:latin typeface="+mn-lt"/>
              </a:rPr>
              <a:t>Thank You</a:t>
            </a:r>
            <a:r>
              <a:rPr lang="en-US" altLang="zh-TW" sz="5400" b="1" baseline="0" dirty="0">
                <a:solidFill>
                  <a:schemeClr val="bg1"/>
                </a:solidFill>
                <a:latin typeface="+mn-lt"/>
              </a:rPr>
              <a:t>!</a:t>
            </a:r>
          </a:p>
          <a:p>
            <a:pPr algn="ctr"/>
            <a:endParaRPr lang="en-US" altLang="zh-TW" sz="1100" b="0" baseline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TW" sz="1800" b="0" baseline="0" dirty="0">
                <a:solidFill>
                  <a:schemeClr val="bg1"/>
                </a:solidFill>
                <a:latin typeface="+mj-lt"/>
              </a:rPr>
              <a:t>www.kaikutek.com</a:t>
            </a:r>
            <a:endParaRPr lang="zh-TW" altLang="en-US" sz="1600" b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群組 8"/>
          <p:cNvGrpSpPr/>
          <p:nvPr userDrawn="1"/>
        </p:nvGrpSpPr>
        <p:grpSpPr>
          <a:xfrm>
            <a:off x="8331200" y="1159207"/>
            <a:ext cx="3661954" cy="908311"/>
            <a:chOff x="9740383" y="89834"/>
            <a:chExt cx="2284192" cy="615793"/>
          </a:xfrm>
        </p:grpSpPr>
        <p:pic>
          <p:nvPicPr>
            <p:cNvPr id="10" name="圖片 9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384" y="266700"/>
              <a:ext cx="2284191" cy="43892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63"/>
            <a:stretch/>
          </p:blipFill>
          <p:spPr>
            <a:xfrm>
              <a:off x="9740383" y="89834"/>
              <a:ext cx="2284191" cy="176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98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81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12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85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35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BAE79-A774-426C-9B0C-70AAD2A47DB0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345497" y="2095500"/>
            <a:ext cx="7135303" cy="2667000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KKT Module user guide</a:t>
            </a:r>
            <a:endParaRPr lang="zh-TW" altLang="en-US" dirty="0">
              <a:latin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412609" y="4968092"/>
            <a:ext cx="7068191" cy="1175079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2022/05/17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73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2DE5CB-1E8E-4840-A42F-5CCB3656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startLoop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流程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在迴圈中會不斷的拿取裝置上的資料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預設先抓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10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個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frame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的資料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US" altLang="zh-TW" sz="1600" dirty="0"/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拿取數據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(5/6)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FB8304-3048-AD3F-6793-93B3C14C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100" y="835705"/>
            <a:ext cx="6874171" cy="47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9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2DE5CB-1E8E-4840-A42F-5CCB3656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匯出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CSV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檔路徑：</a:t>
            </a:r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KKT_Module_Example</a:t>
            </a:r>
            <a:r>
              <a:rPr lang="en-US" altLang="zh-TW" sz="1800" dirty="0">
                <a:latin typeface="Calibri" panose="020F0502020204030204" pitchFamily="34" charset="0"/>
                <a:ea typeface="Yu Gothic UI" panose="020B0500000000000000" pitchFamily="34" charset="-128"/>
                <a:cs typeface="Calibri" panose="020F0502020204030204" pitchFamily="34" charset="0"/>
              </a:rPr>
              <a:t>\</a:t>
            </a:r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OutputFile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每次匯出會將舊檔案刪掉，如需保存請先搬移到別處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檔案分別為：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CH1.csv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CH1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RawData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CH1_FFT.csv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CH1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經傅立葉轉換後的資料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CH2.csv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CH2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RawData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685800" lvl="2">
              <a:spcBef>
                <a:spcPts val="1000"/>
              </a:spcBef>
            </a:pP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CH2_FFT.csv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CH2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經傅立葉轉換後的資料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685800" lvl="2">
              <a:spcBef>
                <a:spcPts val="1000"/>
              </a:spcBef>
            </a:pP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拿取數據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(6/6)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3B83EC-C360-122B-2FA2-BA10DB9C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54" y="2662518"/>
            <a:ext cx="6601300" cy="35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1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安裝環境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拿取數據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Contents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78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426143" cy="476907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python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：請使用 </a:t>
            </a:r>
            <a:r>
              <a:rPr lang="en-US" altLang="zh-TW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python 3.8.9 x64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版本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安裝檔路徑：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KKT_Module_Example</a:t>
            </a:r>
            <a:r>
              <a:rPr lang="en-US" altLang="zh-TW" sz="1600" dirty="0">
                <a:latin typeface="Calibri" panose="020F0502020204030204" pitchFamily="34" charset="0"/>
                <a:ea typeface="Yu Gothic UI" panose="020B0500000000000000" pitchFamily="34" charset="-128"/>
                <a:cs typeface="Calibri" panose="020F0502020204030204" pitchFamily="34" charset="0"/>
              </a:rPr>
              <a:t>\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說明</a:t>
            </a:r>
            <a:r>
              <a:rPr lang="en-US" altLang="zh-TW" sz="1600" dirty="0">
                <a:latin typeface="Calibri" panose="020F0502020204030204" pitchFamily="34" charset="0"/>
                <a:ea typeface="Yu Gothic UI" panose="020B0500000000000000" pitchFamily="34" charset="-128"/>
                <a:cs typeface="Calibri" panose="020F0502020204030204" pitchFamily="34" charset="0"/>
              </a:rPr>
              <a:t>\python-3.8.9-amd64.exe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</a:t>
            </a:r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pycharm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：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安裝檔路徑：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KKT_Module_Example</a:t>
            </a:r>
            <a:r>
              <a:rPr lang="en-US" altLang="zh-TW" sz="1600" dirty="0">
                <a:latin typeface="Calibri" panose="020F0502020204030204" pitchFamily="34" charset="0"/>
                <a:ea typeface="Yu Gothic UI" panose="020B0500000000000000" pitchFamily="34" charset="-128"/>
                <a:cs typeface="Calibri" panose="020F0502020204030204" pitchFamily="34" charset="0"/>
              </a:rPr>
              <a:t>\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說明</a:t>
            </a:r>
            <a:r>
              <a:rPr lang="en-US" altLang="zh-TW" sz="1600" dirty="0">
                <a:latin typeface="Calibri" panose="020F0502020204030204" pitchFamily="34" charset="0"/>
                <a:ea typeface="Yu Gothic UI" panose="020B0500000000000000" pitchFamily="34" charset="-128"/>
                <a:cs typeface="Calibri" panose="020F0502020204030204" pitchFamily="34" charset="0"/>
              </a:rPr>
              <a:t>\pycharm-community-2021.1.1.exe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安裝環境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(1/3)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94" y="2797829"/>
            <a:ext cx="5307944" cy="33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4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8" y="1306286"/>
            <a:ext cx="4782217" cy="476907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使用</a:t>
            </a:r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pycharm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創建環境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安裝完 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pycharm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後選擇開啟專案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KKT_Module_Example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，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開啟專案時的設定可先用預設，進入後會再設定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選擇完專案後點選左上角 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File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-&gt;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setting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-&gt; Project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-&gt;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python Interpreter -&gt;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python Interpreter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列表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-&gt; show all -&gt;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點擊加號新增一個編譯環境 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-&gt;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創建新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virtual environment -&gt; 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選擇 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python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版本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(3.8)</a:t>
            </a:r>
          </a:p>
          <a:p>
            <a:pPr lvl="1"/>
            <a:endParaRPr lang="en-US" altLang="zh-TW" sz="1600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lang="zh-TW" altLang="en-US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提醒：建議每個專案建立各別的編譯環境，</a:t>
            </a:r>
            <a:br>
              <a:rPr lang="en-US" altLang="zh-TW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且建議先建立乾淨的環境後再安裝所需套件，</a:t>
            </a:r>
            <a:br>
              <a:rPr lang="en-US" altLang="zh-TW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以確保不會有環境不同以及模組版本衝突的問題</a:t>
            </a:r>
            <a:endParaRPr lang="en-US" altLang="zh-TW" sz="1800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US" altLang="zh-TW" sz="1400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安裝環境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(2/3)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8C04BB0-6F9E-4514-94C1-9433A659529F}"/>
              </a:ext>
            </a:extLst>
          </p:cNvPr>
          <p:cNvGrpSpPr/>
          <p:nvPr/>
        </p:nvGrpSpPr>
        <p:grpSpPr>
          <a:xfrm>
            <a:off x="4888523" y="1600200"/>
            <a:ext cx="7303477" cy="4229100"/>
            <a:chOff x="6170762" y="1459184"/>
            <a:chExt cx="5802029" cy="354890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1E914C7-AD55-4F46-AC5A-ECD8BC30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4630" y="1523602"/>
              <a:ext cx="5748161" cy="3484483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93BDB61-F3DB-4545-8DCA-45B8E84C4EA2}"/>
                </a:ext>
              </a:extLst>
            </p:cNvPr>
            <p:cNvSpPr/>
            <p:nvPr/>
          </p:nvSpPr>
          <p:spPr>
            <a:xfrm>
              <a:off x="6170763" y="1459184"/>
              <a:ext cx="572752" cy="2858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3FB0C6A-11FC-4F06-AA56-66FF6A63CAFE}"/>
                </a:ext>
              </a:extLst>
            </p:cNvPr>
            <p:cNvSpPr/>
            <p:nvPr/>
          </p:nvSpPr>
          <p:spPr>
            <a:xfrm>
              <a:off x="6170762" y="2506472"/>
              <a:ext cx="974109" cy="2858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854E1E6-2613-4ED4-8477-3717C84B04AA}"/>
                </a:ext>
              </a:extLst>
            </p:cNvPr>
            <p:cNvSpPr/>
            <p:nvPr/>
          </p:nvSpPr>
          <p:spPr>
            <a:xfrm>
              <a:off x="7082118" y="1872114"/>
              <a:ext cx="313764" cy="2858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29B05F4-75A2-4206-8482-304DB2DDFC31}"/>
                </a:ext>
              </a:extLst>
            </p:cNvPr>
            <p:cNvSpPr/>
            <p:nvPr/>
          </p:nvSpPr>
          <p:spPr>
            <a:xfrm>
              <a:off x="7826188" y="2012502"/>
              <a:ext cx="1111623" cy="3541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09B6DD9-A8B6-4753-A69F-595713D73500}"/>
                </a:ext>
              </a:extLst>
            </p:cNvPr>
            <p:cNvSpPr/>
            <p:nvPr/>
          </p:nvSpPr>
          <p:spPr>
            <a:xfrm>
              <a:off x="9493623" y="2366681"/>
              <a:ext cx="2479168" cy="3541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121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2" y="1442286"/>
            <a:ext cx="5660715" cy="476907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使用 </a:t>
            </a:r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pycharm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創建環境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檢查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Terminal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頁籤的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Command Prompt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，若無可於右圖中紅框向下箭頭處點擊，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查看命令前方是否為設定之環境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可能需要關掉重開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Command Prompt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才會更新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lvl="1"/>
            <a:r>
              <a:rPr lang="en-US" altLang="zh-TW" sz="16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requirements.txt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文件編輯：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torch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相關的三個套件無法直接安裝，先將這三行刪除後再安裝，因之後從專案中導出的</a:t>
            </a:r>
            <a:r>
              <a:rPr lang="en-US" altLang="zh-TW" sz="16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requirements.txt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都會有這三個，故之後此處皆須注意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使用</a:t>
            </a:r>
            <a:r>
              <a:rPr lang="en-US" altLang="zh-TW" sz="16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requirements.txt 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安裝套件：於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Command Prompt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中下指令安裝套件，</a:t>
            </a:r>
            <a:b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指令：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pip install -r requirements.txt</a:t>
            </a: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環境安裝完成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安裝環境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(3/3)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953" y="1675065"/>
            <a:ext cx="5261100" cy="144010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64" y="3483952"/>
            <a:ext cx="2714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5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2DE5CB-1E8E-4840-A42F-5CCB3656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連接電路板後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執行範例 </a:t>
            </a:r>
            <a:r>
              <a:rPr lang="en-US" altLang="zh-TW" sz="1800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NoGuiGetData.py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於專案中開啟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NoGuiGetData.py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，點擊運行後執行</a:t>
            </a:r>
            <a:endParaRPr lang="en-US" altLang="zh-TW" sz="1800" dirty="0">
              <a:solidFill>
                <a:srgbClr val="FF000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拿取數據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(1/6)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55" y="2180492"/>
            <a:ext cx="8308686" cy="37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5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2DE5CB-1E8E-4840-A42F-5CCB3656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886"/>
            <a:ext cx="11119338" cy="476907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程式流程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連接裝置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- connect()</a:t>
            </a: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設定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Parameter – 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startSetting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獲取手勢編號：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startLoop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拿取數據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(2/6)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C826DD-6585-1520-FD1B-AEB3FABD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35" y="2736050"/>
            <a:ext cx="9324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4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2DE5CB-1E8E-4840-A42F-5CCB3656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connect()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流程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確認裝置是否連接，以及顯示連接的方式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重置裝置的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hardware register</a:t>
            </a: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拿取數據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(3/6)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705399" y="1686304"/>
            <a:ext cx="6352171" cy="4002002"/>
            <a:chOff x="5705399" y="1686304"/>
            <a:chExt cx="6352171" cy="400200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9AB39E7-05ED-4400-A8F1-D750D06D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5399" y="1686304"/>
              <a:ext cx="6352171" cy="400200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C954662-A949-453B-8E00-288F611E0049}"/>
                </a:ext>
              </a:extLst>
            </p:cNvPr>
            <p:cNvSpPr/>
            <p:nvPr/>
          </p:nvSpPr>
          <p:spPr>
            <a:xfrm>
              <a:off x="5745433" y="1791656"/>
              <a:ext cx="6272101" cy="891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950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2DE5CB-1E8E-4840-A42F-5CCB3656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startSetting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流程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輸入參數檔檔名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</a:t>
            </a:r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路徑：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KKT_Module_Example</a:t>
            </a:r>
            <a:r>
              <a:rPr lang="en-US" altLang="zh-TW" sz="1600" dirty="0">
                <a:latin typeface="Calibri" panose="020F0502020204030204" pitchFamily="34" charset="0"/>
                <a:ea typeface="Yu Gothic UI" panose="020B0500000000000000" pitchFamily="34" charset="-128"/>
                <a:cs typeface="Calibri" panose="020F0502020204030204" pitchFamily="34" charset="0"/>
              </a:rPr>
              <a:t>\</a:t>
            </a:r>
            <a:r>
              <a:rPr lang="en-US" altLang="zh-TW" sz="16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TempParam</a:t>
            </a:r>
            <a:r>
              <a:rPr lang="en-US" altLang="zh-TW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)</a:t>
            </a:r>
          </a:p>
          <a:p>
            <a:pPr lvl="1"/>
            <a:r>
              <a:rPr lang="zh-TW" altLang="en-US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根據檔案設定參數</a:t>
            </a:r>
            <a:endParaRPr lang="en-US" altLang="zh-TW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拿取數據</a:t>
            </a:r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(4/6)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45DEFB0-44DB-86A0-7FE8-3A0D1A19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3548343"/>
            <a:ext cx="10927977" cy="12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91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4B0953C401731847B56494B1DC769A98" ma:contentTypeVersion="11" ma:contentTypeDescription="建立新的文件。" ma:contentTypeScope="" ma:versionID="360dc6da8360fe659ccea6d70dd73ca3">
  <xsd:schema xmlns:xsd="http://www.w3.org/2001/XMLSchema" xmlns:xs="http://www.w3.org/2001/XMLSchema" xmlns:p="http://schemas.microsoft.com/office/2006/metadata/properties" xmlns:ns2="54a8ed25-a02f-4715-a508-a2bafc4aafa7" xmlns:ns3="e80ca145-c2d4-4f3d-b834-cea65811d305" targetNamespace="http://schemas.microsoft.com/office/2006/metadata/properties" ma:root="true" ma:fieldsID="5b8fe505b2504caff2d39f6d5228ceec" ns2:_="" ns3:_="">
    <xsd:import namespace="54a8ed25-a02f-4715-a508-a2bafc4aafa7"/>
    <xsd:import namespace="e80ca145-c2d4-4f3d-b834-cea65811d3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x8a3b__x89e3_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8ed25-a02f-4715-a508-a2bafc4aaf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x8a3b__x89e3_" ma:index="10" nillable="true" ma:displayName="註解" ma:format="Dropdown" ma:internalName="_x8a3b__x89e3_">
      <xsd:simpleType>
        <xsd:restriction base="dms:Note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影像標籤" ma:readOnly="false" ma:fieldId="{5cf76f15-5ced-4ddc-b409-7134ff3c332f}" ma:taxonomyMulti="true" ma:sspId="8586a926-541c-4615-aa82-b0b4ece74c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ca145-c2d4-4f3d-b834-cea65811d30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c79ed76-4969-4dfa-ada1-b052b95de413}" ma:internalName="TaxCatchAll" ma:showField="CatchAllData" ma:web="e80ca145-c2d4-4f3d-b834-cea65811d3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a8ed25-a02f-4715-a508-a2bafc4aafa7">
      <Terms xmlns="http://schemas.microsoft.com/office/infopath/2007/PartnerControls"/>
    </lcf76f155ced4ddcb4097134ff3c332f>
    <TaxCatchAll xmlns="e80ca145-c2d4-4f3d-b834-cea65811d305" xsi:nil="true"/>
    <_x8a3b__x89e3_ xmlns="54a8ed25-a02f-4715-a508-a2bafc4aafa7" xsi:nil="true"/>
  </documentManagement>
</p:properties>
</file>

<file path=customXml/itemProps1.xml><?xml version="1.0" encoding="utf-8"?>
<ds:datastoreItem xmlns:ds="http://schemas.openxmlformats.org/officeDocument/2006/customXml" ds:itemID="{C872D732-A7B2-410E-9D6D-8D7210C4D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a8ed25-a02f-4715-a508-a2bafc4aafa7"/>
    <ds:schemaRef ds:uri="e80ca145-c2d4-4f3d-b834-cea65811d3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4F2748-2F9D-4D29-BBAA-AFB756BFB7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8D7F1-C2D8-48CD-919D-158D14AE6306}">
  <ds:schemaRefs>
    <ds:schemaRef ds:uri="http://schemas.microsoft.com/office/2006/metadata/properties"/>
    <ds:schemaRef ds:uri="http://schemas.microsoft.com/office/infopath/2007/PartnerControls"/>
    <ds:schemaRef ds:uri="54a8ed25-a02f-4715-a508-a2bafc4aafa7"/>
    <ds:schemaRef ds:uri="e80ca145-c2d4-4f3d-b834-cea65811d30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523</Words>
  <Application>Microsoft Office PowerPoint</Application>
  <PresentationFormat>寬螢幕</PresentationFormat>
  <Paragraphs>67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Yu Gothic UI</vt:lpstr>
      <vt:lpstr>微軟正黑體</vt:lpstr>
      <vt:lpstr>Arial</vt:lpstr>
      <vt:lpstr>Calibri</vt:lpstr>
      <vt:lpstr>Calibri Light</vt:lpstr>
      <vt:lpstr>Candara</vt:lpstr>
      <vt:lpstr>Office 佈景主題</vt:lpstr>
      <vt:lpstr>KKT Module user guide</vt:lpstr>
      <vt:lpstr>Contents</vt:lpstr>
      <vt:lpstr>安裝環境(1/3)</vt:lpstr>
      <vt:lpstr>安裝環境(2/3)</vt:lpstr>
      <vt:lpstr>安裝環境(3/3)</vt:lpstr>
      <vt:lpstr>拿取數據(1/6)</vt:lpstr>
      <vt:lpstr>拿取數據(2/6)</vt:lpstr>
      <vt:lpstr>拿取數據(3/6)</vt:lpstr>
      <vt:lpstr>拿取數據(4/6)</vt:lpstr>
      <vt:lpstr>拿取數據(5/6)</vt:lpstr>
      <vt:lpstr>拿取數據(6/6)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Katrina Mo</dc:creator>
  <cp:lastModifiedBy>Wayne Lin</cp:lastModifiedBy>
  <cp:revision>88</cp:revision>
  <dcterms:created xsi:type="dcterms:W3CDTF">2021-01-29T01:46:06Z</dcterms:created>
  <dcterms:modified xsi:type="dcterms:W3CDTF">2022-05-25T02:58:54Z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0x0101004B0953C401731847B56494B1DC769A98</vt:lpwstr>
  </property>
</Properties>
</file>